
<file path=[Content_Types].xml><?xml version="1.0" encoding="utf-8"?>
<Types xmlns="http://schemas.openxmlformats.org/package/2006/content-types">
  <Default Extension="mpg" ContentType="video/mpeg"/>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7" r:id="rId3"/>
    <p:sldId id="258" r:id="rId4"/>
    <p:sldId id="259" r:id="rId5"/>
    <p:sldId id="260" r:id="rId6"/>
    <p:sldId id="261" r:id="rId7"/>
    <p:sldId id="262" r:id="rId8"/>
    <p:sldId id="263" r:id="rId9"/>
    <p:sldId id="270" r:id="rId10"/>
    <p:sldId id="264" r:id="rId11"/>
    <p:sldId id="265" r:id="rId12"/>
    <p:sldId id="269" r:id="rId13"/>
    <p:sldId id="268" r:id="rId14"/>
    <p:sldId id="271" r:id="rId15"/>
    <p:sldId id="267"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58" d="100"/>
          <a:sy n="158" d="100"/>
        </p:scale>
        <p:origin x="-2148"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Degrees</c:v>
                </c:pt>
              </c:strCache>
            </c:strRef>
          </c:tx>
          <c:invertIfNegative val="0"/>
          <c:cat>
            <c:strRef>
              <c:f>Sheet1!$A$2:$A$11</c:f>
              <c:strCache>
                <c:ptCount val="10"/>
                <c:pt idx="0">
                  <c:v>Sun</c:v>
                </c:pt>
                <c:pt idx="1">
                  <c:v>Moon</c:v>
                </c:pt>
                <c:pt idx="2">
                  <c:v>Mercury</c:v>
                </c:pt>
                <c:pt idx="3">
                  <c:v>Venus</c:v>
                </c:pt>
                <c:pt idx="4">
                  <c:v>Mars</c:v>
                </c:pt>
                <c:pt idx="5">
                  <c:v>Jupiter</c:v>
                </c:pt>
                <c:pt idx="6">
                  <c:v>Saturn</c:v>
                </c:pt>
                <c:pt idx="7">
                  <c:v>Uranus</c:v>
                </c:pt>
                <c:pt idx="8">
                  <c:v>Neptune</c:v>
                </c:pt>
                <c:pt idx="9">
                  <c:v>Pluto</c:v>
                </c:pt>
              </c:strCache>
            </c:strRef>
          </c:cat>
          <c:val>
            <c:numRef>
              <c:f>Sheet1!$B$2:$B$11</c:f>
              <c:numCache>
                <c:formatCode>General</c:formatCode>
                <c:ptCount val="10"/>
                <c:pt idx="0">
                  <c:v>6.2199999999999997E-6</c:v>
                </c:pt>
                <c:pt idx="1">
                  <c:v>2.1460000000000001E-5</c:v>
                </c:pt>
                <c:pt idx="2">
                  <c:v>1.3359999999999999E-4</c:v>
                </c:pt>
                <c:pt idx="3">
                  <c:v>1.1800000000000001E-5</c:v>
                </c:pt>
                <c:pt idx="4">
                  <c:v>3.79E-5</c:v>
                </c:pt>
                <c:pt idx="5">
                  <c:v>4.1699999999999997E-5</c:v>
                </c:pt>
                <c:pt idx="6">
                  <c:v>-5.2700000000000002E-4</c:v>
                </c:pt>
                <c:pt idx="7">
                  <c:v>0</c:v>
                </c:pt>
                <c:pt idx="8">
                  <c:v>0</c:v>
                </c:pt>
                <c:pt idx="9">
                  <c:v>0</c:v>
                </c:pt>
              </c:numCache>
            </c:numRef>
          </c:val>
        </c:ser>
        <c:ser>
          <c:idx val="1"/>
          <c:order val="1"/>
          <c:tx>
            <c:strRef>
              <c:f>Sheet1!$C$1</c:f>
              <c:strCache>
                <c:ptCount val="1"/>
                <c:pt idx="0">
                  <c:v>Rx</c:v>
                </c:pt>
              </c:strCache>
            </c:strRef>
          </c:tx>
          <c:invertIfNegative val="0"/>
          <c:cat>
            <c:strRef>
              <c:f>Sheet1!$A$2:$A$11</c:f>
              <c:strCache>
                <c:ptCount val="10"/>
                <c:pt idx="0">
                  <c:v>Sun</c:v>
                </c:pt>
                <c:pt idx="1">
                  <c:v>Moon</c:v>
                </c:pt>
                <c:pt idx="2">
                  <c:v>Mercury</c:v>
                </c:pt>
                <c:pt idx="3">
                  <c:v>Venus</c:v>
                </c:pt>
                <c:pt idx="4">
                  <c:v>Mars</c:v>
                </c:pt>
                <c:pt idx="5">
                  <c:v>Jupiter</c:v>
                </c:pt>
                <c:pt idx="6">
                  <c:v>Saturn</c:v>
                </c:pt>
                <c:pt idx="7">
                  <c:v>Uranus</c:v>
                </c:pt>
                <c:pt idx="8">
                  <c:v>Neptune</c:v>
                </c:pt>
                <c:pt idx="9">
                  <c:v>Pluto</c:v>
                </c:pt>
              </c:strCache>
            </c:strRef>
          </c:cat>
          <c:val>
            <c:numRef>
              <c:f>Sheet1!$C$2:$C$11</c:f>
              <c:numCache>
                <c:formatCode>General</c:formatCode>
                <c:ptCount val="10"/>
                <c:pt idx="0">
                  <c:v>0</c:v>
                </c:pt>
                <c:pt idx="1">
                  <c:v>0</c:v>
                </c:pt>
                <c:pt idx="2">
                  <c:v>3.0500000000000002E-3</c:v>
                </c:pt>
                <c:pt idx="3">
                  <c:v>-2.3E-2</c:v>
                </c:pt>
                <c:pt idx="4">
                  <c:v>-3.04E-2</c:v>
                </c:pt>
                <c:pt idx="5">
                  <c:v>-1.9E-3</c:v>
                </c:pt>
                <c:pt idx="6">
                  <c:v>-1.6999999999999999E-3</c:v>
                </c:pt>
                <c:pt idx="7">
                  <c:v>1.0479199999999999E-2</c:v>
                </c:pt>
                <c:pt idx="8">
                  <c:v>2.08063E-2</c:v>
                </c:pt>
                <c:pt idx="9">
                  <c:v>1.78E-2</c:v>
                </c:pt>
              </c:numCache>
            </c:numRef>
          </c:val>
        </c:ser>
        <c:dLbls>
          <c:showLegendKey val="0"/>
          <c:showVal val="0"/>
          <c:showCatName val="0"/>
          <c:showSerName val="0"/>
          <c:showPercent val="0"/>
          <c:showBubbleSize val="0"/>
        </c:dLbls>
        <c:gapWidth val="150"/>
        <c:shape val="box"/>
        <c:axId val="178880896"/>
        <c:axId val="178882432"/>
        <c:axId val="0"/>
      </c:bar3DChart>
      <c:catAx>
        <c:axId val="178880896"/>
        <c:scaling>
          <c:orientation val="minMax"/>
        </c:scaling>
        <c:delete val="0"/>
        <c:axPos val="b"/>
        <c:majorTickMark val="out"/>
        <c:minorTickMark val="none"/>
        <c:tickLblPos val="nextTo"/>
        <c:crossAx val="178882432"/>
        <c:crosses val="autoZero"/>
        <c:auto val="1"/>
        <c:lblAlgn val="ctr"/>
        <c:lblOffset val="100"/>
        <c:noMultiLvlLbl val="0"/>
      </c:catAx>
      <c:valAx>
        <c:axId val="178882432"/>
        <c:scaling>
          <c:orientation val="minMax"/>
        </c:scaling>
        <c:delete val="0"/>
        <c:axPos val="l"/>
        <c:majorGridlines/>
        <c:numFmt formatCode="General" sourceLinked="1"/>
        <c:majorTickMark val="out"/>
        <c:minorTickMark val="none"/>
        <c:tickLblPos val="nextTo"/>
        <c:crossAx val="17888089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2/2/2018</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B6F15528-21DE-4FAA-801E-634DDDAF4B2B}" type="slidenum">
              <a:rPr lang="en-US" smtClean="0"/>
              <a:pPr/>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2/2/2018</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1D8BD707-D9CF-40AE-B4C6-C98DA3205C09}" type="datetimeFigureOut">
              <a:rPr lang="en-US" smtClean="0"/>
              <a:pPr/>
              <a:t>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2/2/2018</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1D8BD707-D9CF-40AE-B4C6-C98DA3205C09}" type="datetimeFigureOut">
              <a:rPr lang="en-US" smtClean="0"/>
              <a:pPr/>
              <a:t>2/2/2018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B6F15528-21DE-4FAA-801E-634DDDAF4B2B}" type="slidenum">
              <a:rPr lang="en-US" smtClean="0"/>
              <a:pPr/>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4648200"/>
            <a:ext cx="6586405" cy="533400"/>
          </a:xfrm>
        </p:spPr>
        <p:txBody>
          <a:bodyPr>
            <a:normAutofit fontScale="32500" lnSpcReduction="20000"/>
          </a:bodyPr>
          <a:lstStyle/>
          <a:p>
            <a:r>
              <a:rPr lang="en-US" sz="8000" dirty="0" err="1" smtClean="0"/>
              <a:t>Renay</a:t>
            </a:r>
            <a:r>
              <a:rPr lang="en-US" sz="8000" dirty="0" smtClean="0"/>
              <a:t> </a:t>
            </a:r>
            <a:r>
              <a:rPr lang="en-US" sz="8000" dirty="0" err="1" smtClean="0"/>
              <a:t>Oshop</a:t>
            </a:r>
            <a:r>
              <a:rPr lang="en-US" sz="8000" dirty="0" smtClean="0"/>
              <a:t>, Jan 10, 2017</a:t>
            </a:r>
            <a:endParaRPr lang="en-US" sz="8000" dirty="0"/>
          </a:p>
        </p:txBody>
      </p:sp>
      <p:sp>
        <p:nvSpPr>
          <p:cNvPr id="2" name="Title 1"/>
          <p:cNvSpPr>
            <a:spLocks noGrp="1"/>
          </p:cNvSpPr>
          <p:nvPr>
            <p:ph type="ctrTitle"/>
          </p:nvPr>
        </p:nvSpPr>
        <p:spPr>
          <a:xfrm>
            <a:off x="533400" y="3124199"/>
            <a:ext cx="6781800" cy="1322035"/>
          </a:xfrm>
        </p:spPr>
        <p:txBody>
          <a:bodyPr>
            <a:noAutofit/>
          </a:bodyPr>
          <a:lstStyle/>
          <a:p>
            <a:r>
              <a:rPr lang="en-US" sz="2800" dirty="0"/>
              <a:t>Mercury </a:t>
            </a:r>
            <a:r>
              <a:rPr lang="en-US" sz="2800" dirty="0" smtClean="0"/>
              <a:t>Retrograde, Amazon </a:t>
            </a:r>
            <a:r>
              <a:rPr lang="en-US" sz="2800" dirty="0"/>
              <a:t>Review </a:t>
            </a:r>
            <a:r>
              <a:rPr lang="en-US" sz="2800" dirty="0" smtClean="0"/>
              <a:t>Misspellings, and AI</a:t>
            </a:r>
            <a:endParaRPr lang="en-US" sz="2800" dirty="0"/>
          </a:p>
        </p:txBody>
      </p:sp>
    </p:spTree>
    <p:extLst>
      <p:ext uri="{BB962C8B-B14F-4D97-AF65-F5344CB8AC3E}">
        <p14:creationId xmlns:p14="http://schemas.microsoft.com/office/powerpoint/2010/main" val="36712708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2400" dirty="0" smtClean="0"/>
              <a:t>That warbling, though, suggests that mercury </a:t>
            </a:r>
            <a:r>
              <a:rPr lang="en-US" sz="2400" smtClean="0"/>
              <a:t>retrograde may be </a:t>
            </a:r>
            <a:r>
              <a:rPr lang="en-US" sz="2400" dirty="0" smtClean="0"/>
              <a:t>interacting with one or more other things </a:t>
            </a:r>
            <a:endParaRPr lang="en-US" sz="2400" dirty="0"/>
          </a:p>
        </p:txBody>
      </p:sp>
      <p:sp>
        <p:nvSpPr>
          <p:cNvPr id="7" name="Content Placeholder 6"/>
          <p:cNvSpPr>
            <a:spLocks noGrp="1"/>
          </p:cNvSpPr>
          <p:nvPr>
            <p:ph idx="1"/>
          </p:nvPr>
        </p:nvSpPr>
        <p:spPr/>
        <p:txBody>
          <a:bodyPr>
            <a:normAutofit/>
          </a:bodyPr>
          <a:lstStyle/>
          <a:p>
            <a:r>
              <a:rPr lang="en-US" dirty="0" smtClean="0"/>
              <a:t>The reasonable next step to find out what is interacting would be to do this visual process but with bars corresponding to Sun constellation,  Venus  retrogression, etc. etc. etc. etc. etc.! However, there would be thousands of versions of graphs and hundreds of vertical lines on each graph!</a:t>
            </a:r>
          </a:p>
          <a:p>
            <a:r>
              <a:rPr lang="en-US" dirty="0" smtClean="0"/>
              <a:t>Artificial intelligence saves the day.</a:t>
            </a:r>
          </a:p>
          <a:p>
            <a:r>
              <a:rPr lang="en-US" dirty="0" smtClean="0"/>
              <a:t>What if I just feed a supercomputer all of that info?</a:t>
            </a:r>
          </a:p>
          <a:p>
            <a:r>
              <a:rPr lang="en-US" b="1" dirty="0" smtClean="0"/>
              <a:t>Could it consider all of the information in a chart altogether (much like a human brain would)?</a:t>
            </a:r>
          </a:p>
          <a:p>
            <a:endParaRPr lang="en-US" dirty="0"/>
          </a:p>
        </p:txBody>
      </p:sp>
    </p:spTree>
    <p:extLst>
      <p:ext uri="{BB962C8B-B14F-4D97-AF65-F5344CB8AC3E}">
        <p14:creationId xmlns:p14="http://schemas.microsoft.com/office/powerpoint/2010/main" val="30973411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685800" y="671360"/>
            <a:ext cx="7748581" cy="3940345"/>
          </a:xfrm>
        </p:spPr>
      </p:pic>
      <p:sp>
        <p:nvSpPr>
          <p:cNvPr id="6" name="Text Placeholder 5"/>
          <p:cNvSpPr>
            <a:spLocks noGrp="1"/>
          </p:cNvSpPr>
          <p:nvPr>
            <p:ph type="body" sz="half" idx="2"/>
          </p:nvPr>
        </p:nvSpPr>
        <p:spPr/>
        <p:txBody>
          <a:bodyPr>
            <a:normAutofit fontScale="62500" lnSpcReduction="20000"/>
          </a:bodyPr>
          <a:lstStyle/>
          <a:p>
            <a:r>
              <a:rPr lang="en-US" dirty="0" smtClean="0"/>
              <a:t>AI Rocks! (</a:t>
            </a:r>
            <a:r>
              <a:rPr lang="en-US" dirty="0" err="1" smtClean="0"/>
              <a:t>rMSE</a:t>
            </a:r>
            <a:r>
              <a:rPr lang="en-US" dirty="0" smtClean="0"/>
              <a:t> </a:t>
            </a:r>
            <a:r>
              <a:rPr lang="en-US" dirty="0" err="1" smtClean="0"/>
              <a:t>representS</a:t>
            </a:r>
            <a:r>
              <a:rPr lang="en-US" dirty="0"/>
              <a:t> </a:t>
            </a:r>
            <a:r>
              <a:rPr lang="en-US" dirty="0" smtClean="0"/>
              <a:t>average from 100x random </a:t>
            </a:r>
            <a:r>
              <a:rPr lang="en-US" dirty="0" err="1" smtClean="0"/>
              <a:t>shufflings</a:t>
            </a:r>
            <a:r>
              <a:rPr lang="en-US" dirty="0" smtClean="0"/>
              <a:t>, 30% test/70% Train, &lt;=100 scans, MILD L2 </a:t>
            </a:r>
            <a:r>
              <a:rPr lang="en-US" dirty="0" err="1" smtClean="0"/>
              <a:t>regularization,numerical</a:t>
            </a:r>
            <a:r>
              <a:rPr lang="en-US" dirty="0" smtClean="0"/>
              <a:t> regression)</a:t>
            </a:r>
            <a:endParaRPr lang="en-US" dirty="0"/>
          </a:p>
        </p:txBody>
      </p:sp>
      <p:sp>
        <p:nvSpPr>
          <p:cNvPr id="4" name="Title 3"/>
          <p:cNvSpPr>
            <a:spLocks noGrp="1"/>
          </p:cNvSpPr>
          <p:nvPr>
            <p:ph type="title"/>
          </p:nvPr>
        </p:nvSpPr>
        <p:spPr/>
        <p:txBody>
          <a:bodyPr/>
          <a:lstStyle/>
          <a:p>
            <a:r>
              <a:rPr lang="en-US" dirty="0" smtClean="0"/>
              <a:t>Why, yes it can!</a:t>
            </a:r>
            <a:endParaRPr lang="en-US" dirty="0"/>
          </a:p>
        </p:txBody>
      </p:sp>
    </p:spTree>
    <p:extLst>
      <p:ext uri="{BB962C8B-B14F-4D97-AF65-F5344CB8AC3E}">
        <p14:creationId xmlns:p14="http://schemas.microsoft.com/office/powerpoint/2010/main" val="17221181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effects on Misspelling rate: coefficients in linear regression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22726423"/>
              </p:ext>
            </p:extLst>
          </p:nvPr>
        </p:nvGraphicFramePr>
        <p:xfrm>
          <a:off x="457200" y="1752600"/>
          <a:ext cx="8229600" cy="43735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077064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t>Some more Details</a:t>
            </a:r>
            <a:endParaRPr lang="en-US" b="1" dirty="0"/>
          </a:p>
        </p:txBody>
      </p:sp>
      <p:sp>
        <p:nvSpPr>
          <p:cNvPr id="7" name="Content Placeholder 6"/>
          <p:cNvSpPr>
            <a:spLocks noGrp="1"/>
          </p:cNvSpPr>
          <p:nvPr>
            <p:ph idx="1"/>
          </p:nvPr>
        </p:nvSpPr>
        <p:spPr/>
        <p:txBody>
          <a:bodyPr>
            <a:normAutofit fontScale="92500"/>
          </a:bodyPr>
          <a:lstStyle/>
          <a:p>
            <a:r>
              <a:rPr lang="en-US" dirty="0"/>
              <a:t>Amazon machine learning supercomputer did the hands-free evaluation</a:t>
            </a:r>
            <a:r>
              <a:rPr lang="en-US" dirty="0" smtClean="0"/>
              <a:t>.</a:t>
            </a:r>
            <a:endParaRPr lang="en-US" dirty="0" smtClean="0"/>
          </a:p>
          <a:p>
            <a:r>
              <a:rPr lang="en-US" dirty="0" smtClean="0"/>
              <a:t>Note </a:t>
            </a:r>
            <a:r>
              <a:rPr lang="en-US" dirty="0"/>
              <a:t>however that without the degrees, RMSE is no different than baseline. That is, the model performs no better than random input. </a:t>
            </a:r>
            <a:endParaRPr lang="en-US" dirty="0" smtClean="0"/>
          </a:p>
          <a:p>
            <a:r>
              <a:rPr lang="en-US" dirty="0" smtClean="0"/>
              <a:t>Used </a:t>
            </a:r>
            <a:r>
              <a:rPr lang="en-US" dirty="0"/>
              <a:t>IAU scientific start of right ascension as 0 degrees, also known as “First Point in Aries”. This is actually in the constellation of sidereal Pisces. Does not matter. All zodiacs are just simple transformations.</a:t>
            </a:r>
          </a:p>
          <a:p>
            <a:r>
              <a:rPr lang="en-US" dirty="0"/>
              <a:t>Using more complex Random Forest method, average RMSE (from 100x) was reduced to 0.1189 with an average baseline of 0.1485 (a </a:t>
            </a:r>
            <a:r>
              <a:rPr lang="en-US" dirty="0" smtClean="0"/>
              <a:t>huge 20</a:t>
            </a:r>
            <a:r>
              <a:rPr lang="en-US" dirty="0"/>
              <a:t>% drop).</a:t>
            </a:r>
          </a:p>
        </p:txBody>
      </p:sp>
    </p:spTree>
    <p:extLst>
      <p:ext uri="{BB962C8B-B14F-4D97-AF65-F5344CB8AC3E}">
        <p14:creationId xmlns:p14="http://schemas.microsoft.com/office/powerpoint/2010/main" val="2893882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 Two Big Things/Firsts happened today</a:t>
            </a:r>
            <a:endParaRPr lang="en-US" dirty="0"/>
          </a:p>
        </p:txBody>
      </p:sp>
      <p:sp>
        <p:nvSpPr>
          <p:cNvPr id="3" name="Content Placeholder 2"/>
          <p:cNvSpPr>
            <a:spLocks noGrp="1"/>
          </p:cNvSpPr>
          <p:nvPr>
            <p:ph idx="1"/>
          </p:nvPr>
        </p:nvSpPr>
        <p:spPr/>
        <p:txBody>
          <a:bodyPr/>
          <a:lstStyle/>
          <a:p>
            <a:r>
              <a:rPr lang="en-US" dirty="0" smtClean="0"/>
              <a:t>We saw that there is a “voice” of Mercury Retrograde in the cacophony of spelling mistakes in Amazon reviews.</a:t>
            </a:r>
          </a:p>
          <a:p>
            <a:r>
              <a:rPr lang="en-US" dirty="0" smtClean="0"/>
              <a:t>We saw that artificial intelligence with just simple  astronomy data as input can effectively learn to predict </a:t>
            </a:r>
            <a:r>
              <a:rPr lang="en-US" smtClean="0"/>
              <a:t>a complex real </a:t>
            </a:r>
            <a:r>
              <a:rPr lang="en-US" dirty="0" smtClean="0"/>
              <a:t>life phenomenon, namely likelihood of spelling mistakes in Amazon reviews.</a:t>
            </a:r>
          </a:p>
          <a:p>
            <a:endParaRPr lang="en-US" dirty="0"/>
          </a:p>
        </p:txBody>
      </p:sp>
    </p:spTree>
    <p:extLst>
      <p:ext uri="{BB962C8B-B14F-4D97-AF65-F5344CB8AC3E}">
        <p14:creationId xmlns:p14="http://schemas.microsoft.com/office/powerpoint/2010/main" val="2247494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Comments?</a:t>
            </a:r>
            <a:endParaRPr lang="en-US" dirty="0"/>
          </a:p>
        </p:txBody>
      </p:sp>
      <p:sp>
        <p:nvSpPr>
          <p:cNvPr id="3" name="Content Placeholder 2"/>
          <p:cNvSpPr>
            <a:spLocks noGrp="1"/>
          </p:cNvSpPr>
          <p:nvPr>
            <p:ph idx="1"/>
          </p:nvPr>
        </p:nvSpPr>
        <p:spPr/>
        <p:txBody>
          <a:bodyPr/>
          <a:lstStyle/>
          <a:p>
            <a:r>
              <a:rPr lang="en-US" dirty="0" err="1" smtClean="0"/>
              <a:t>Renay</a:t>
            </a:r>
            <a:r>
              <a:rPr lang="en-US" dirty="0" smtClean="0"/>
              <a:t> </a:t>
            </a:r>
            <a:r>
              <a:rPr lang="en-US" dirty="0" err="1" smtClean="0"/>
              <a:t>Oshop</a:t>
            </a:r>
            <a:endParaRPr lang="en-US" dirty="0" smtClean="0"/>
          </a:p>
          <a:p>
            <a:r>
              <a:rPr lang="en-US" dirty="0" smtClean="0"/>
              <a:t>AyurAstro.com</a:t>
            </a:r>
          </a:p>
          <a:p>
            <a:r>
              <a:rPr lang="en-US" dirty="0" smtClean="0"/>
              <a:t>Twitter @</a:t>
            </a:r>
            <a:r>
              <a:rPr lang="en-US" dirty="0" err="1" smtClean="0"/>
              <a:t>AyurAstro</a:t>
            </a:r>
            <a:endParaRPr lang="en-US" dirty="0" smtClean="0"/>
          </a:p>
          <a:p>
            <a:r>
              <a:rPr lang="en-US" dirty="0" smtClean="0"/>
              <a:t>Data and code repository is on GitHub: @</a:t>
            </a:r>
            <a:r>
              <a:rPr lang="en-US" dirty="0" err="1" smtClean="0"/>
              <a:t>renayo</a:t>
            </a:r>
            <a:endParaRPr lang="en-US" dirty="0" smtClean="0"/>
          </a:p>
          <a:p>
            <a:r>
              <a:rPr lang="en-US" dirty="0" smtClean="0"/>
              <a:t>I am on Facebook too.</a:t>
            </a:r>
            <a:endParaRPr lang="en-US" dirty="0"/>
          </a:p>
        </p:txBody>
      </p:sp>
    </p:spTree>
    <p:extLst>
      <p:ext uri="{BB962C8B-B14F-4D97-AF65-F5344CB8AC3E}">
        <p14:creationId xmlns:p14="http://schemas.microsoft.com/office/powerpoint/2010/main" val="17017970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Flow</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 asked permission from Stanford to use their database of ALL Amazon reviews for the purposes of research. This represents about 80 million entries. Big data, indeed!</a:t>
            </a:r>
          </a:p>
          <a:p>
            <a:r>
              <a:rPr lang="en-US" dirty="0" smtClean="0"/>
              <a:t>I found the100 most commonly misspelled words.</a:t>
            </a:r>
          </a:p>
          <a:p>
            <a:r>
              <a:rPr lang="en-US" dirty="0" smtClean="0"/>
              <a:t>In each Amazon review, I counted how many times just these misspelled words occurred and divided that by the number of total words in the entry.</a:t>
            </a:r>
          </a:p>
          <a:p>
            <a:r>
              <a:rPr lang="en-US" dirty="0" smtClean="0"/>
              <a:t>Each day’s entries were grouped and averaged.</a:t>
            </a:r>
          </a:p>
          <a:p>
            <a:r>
              <a:rPr lang="en-US" dirty="0" smtClean="0"/>
              <a:t>A time line of these averages was made. Just like any data, it is made of lots of waves, some dominant, some not (like a recording of a loud party).</a:t>
            </a:r>
          </a:p>
          <a:p>
            <a:r>
              <a:rPr lang="en-US" dirty="0" smtClean="0"/>
              <a:t>Just the ones corresponding to Mercury retrograde were pulled out and analyzed (like a single person’s voice).</a:t>
            </a:r>
          </a:p>
        </p:txBody>
      </p:sp>
    </p:spTree>
    <p:extLst>
      <p:ext uri="{BB962C8B-B14F-4D97-AF65-F5344CB8AC3E}">
        <p14:creationId xmlns:p14="http://schemas.microsoft.com/office/powerpoint/2010/main" val="2312592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top 100 Misspelled Words</a:t>
            </a:r>
            <a:endParaRPr lang="en-US" dirty="0"/>
          </a:p>
        </p:txBody>
      </p:sp>
      <p:sp>
        <p:nvSpPr>
          <p:cNvPr id="6" name="Text Placeholder 5"/>
          <p:cNvSpPr>
            <a:spLocks noGrp="1"/>
          </p:cNvSpPr>
          <p:nvPr>
            <p:ph type="body" sz="half" idx="2"/>
          </p:nvPr>
        </p:nvSpPr>
        <p:spPr/>
        <p:txBody>
          <a:bodyPr>
            <a:normAutofit fontScale="55000" lnSpcReduction="20000"/>
          </a:bodyPr>
          <a:lstStyle/>
          <a:p>
            <a:r>
              <a:rPr lang="en-US" dirty="0" smtClean="0"/>
              <a:t>Just searching for this sample is much better computationally than scanning for a whole dictionary and counting the words that are not in there</a:t>
            </a:r>
            <a:endParaRPr lang="en-US" dirty="0"/>
          </a:p>
        </p:txBody>
      </p:sp>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2438400" y="457200"/>
            <a:ext cx="4331564" cy="4331564"/>
          </a:xfrm>
        </p:spPr>
      </p:pic>
    </p:spTree>
    <p:extLst>
      <p:ext uri="{BB962C8B-B14F-4D97-AF65-F5344CB8AC3E}">
        <p14:creationId xmlns:p14="http://schemas.microsoft.com/office/powerpoint/2010/main" val="8452278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002030" y="621437"/>
            <a:ext cx="7139940" cy="4331564"/>
          </a:xfrm>
        </p:spPr>
      </p:pic>
      <p:sp>
        <p:nvSpPr>
          <p:cNvPr id="3" name="Text Placeholder 2"/>
          <p:cNvSpPr>
            <a:spLocks noGrp="1"/>
          </p:cNvSpPr>
          <p:nvPr>
            <p:ph type="body" sz="half" idx="2"/>
          </p:nvPr>
        </p:nvSpPr>
        <p:spPr/>
        <p:txBody>
          <a:bodyPr/>
          <a:lstStyle/>
          <a:p>
            <a:r>
              <a:rPr lang="en-US" dirty="0" smtClean="0"/>
              <a:t>Note the Zero entries before 2000 and after mid 2014</a:t>
            </a:r>
            <a:endParaRPr lang="en-US" dirty="0"/>
          </a:p>
        </p:txBody>
      </p:sp>
      <p:sp>
        <p:nvSpPr>
          <p:cNvPr id="4" name="Title 3"/>
          <p:cNvSpPr>
            <a:spLocks noGrp="1"/>
          </p:cNvSpPr>
          <p:nvPr>
            <p:ph type="title"/>
          </p:nvPr>
        </p:nvSpPr>
        <p:spPr/>
        <p:txBody>
          <a:bodyPr/>
          <a:lstStyle/>
          <a:p>
            <a:r>
              <a:rPr lang="en-US" dirty="0" smtClean="0"/>
              <a:t>The number of reviews per day</a:t>
            </a:r>
            <a:endParaRPr lang="en-US" dirty="0"/>
          </a:p>
        </p:txBody>
      </p:sp>
    </p:spTree>
    <p:extLst>
      <p:ext uri="{BB962C8B-B14F-4D97-AF65-F5344CB8AC3E}">
        <p14:creationId xmlns:p14="http://schemas.microsoft.com/office/powerpoint/2010/main" val="8057525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040834" y="621437"/>
            <a:ext cx="7062332" cy="4331564"/>
          </a:xfrm>
        </p:spPr>
      </p:pic>
      <p:sp>
        <p:nvSpPr>
          <p:cNvPr id="3" name="Text Placeholder 2"/>
          <p:cNvSpPr>
            <a:spLocks noGrp="1"/>
          </p:cNvSpPr>
          <p:nvPr>
            <p:ph type="body" sz="half" idx="2"/>
          </p:nvPr>
        </p:nvSpPr>
        <p:spPr/>
        <p:txBody>
          <a:bodyPr/>
          <a:lstStyle/>
          <a:p>
            <a:r>
              <a:rPr lang="en-US" dirty="0" smtClean="0"/>
              <a:t>Just between </a:t>
            </a:r>
            <a:r>
              <a:rPr lang="en-US" dirty="0" err="1" smtClean="0"/>
              <a:t>jan</a:t>
            </a:r>
            <a:r>
              <a:rPr lang="en-US" dirty="0" smtClean="0"/>
              <a:t> 1 2000 and </a:t>
            </a:r>
            <a:r>
              <a:rPr lang="en-US" dirty="0" err="1" smtClean="0"/>
              <a:t>jul</a:t>
            </a:r>
            <a:r>
              <a:rPr lang="en-US" dirty="0" smtClean="0"/>
              <a:t> 1 2014</a:t>
            </a:r>
            <a:endParaRPr lang="en-US" dirty="0"/>
          </a:p>
        </p:txBody>
      </p:sp>
      <p:sp>
        <p:nvSpPr>
          <p:cNvPr id="4" name="Title 3"/>
          <p:cNvSpPr>
            <a:spLocks noGrp="1"/>
          </p:cNvSpPr>
          <p:nvPr>
            <p:ph type="title"/>
          </p:nvPr>
        </p:nvSpPr>
        <p:spPr/>
        <p:txBody>
          <a:bodyPr/>
          <a:lstStyle/>
          <a:p>
            <a:r>
              <a:rPr lang="en-US" dirty="0" smtClean="0"/>
              <a:t>The misspelling rate data per word</a:t>
            </a:r>
            <a:endParaRPr lang="en-US" dirty="0"/>
          </a:p>
        </p:txBody>
      </p:sp>
    </p:spTree>
    <p:extLst>
      <p:ext uri="{BB962C8B-B14F-4D97-AF65-F5344CB8AC3E}">
        <p14:creationId xmlns:p14="http://schemas.microsoft.com/office/powerpoint/2010/main" val="7770900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128785" y="621437"/>
            <a:ext cx="6886429" cy="4331564"/>
          </a:xfrm>
        </p:spPr>
      </p:pic>
      <p:sp>
        <p:nvSpPr>
          <p:cNvPr id="3" name="Text Placeholder 2"/>
          <p:cNvSpPr>
            <a:spLocks noGrp="1"/>
          </p:cNvSpPr>
          <p:nvPr>
            <p:ph type="body" sz="half" idx="2"/>
          </p:nvPr>
        </p:nvSpPr>
        <p:spPr/>
        <p:txBody>
          <a:bodyPr>
            <a:normAutofit fontScale="77500" lnSpcReduction="20000"/>
          </a:bodyPr>
          <a:lstStyle/>
          <a:p>
            <a:r>
              <a:rPr lang="en-US" dirty="0" smtClean="0"/>
              <a:t>Through log difference from base of 30 day moving average</a:t>
            </a:r>
            <a:endParaRPr lang="en-US" dirty="0"/>
          </a:p>
        </p:txBody>
      </p:sp>
      <p:sp>
        <p:nvSpPr>
          <p:cNvPr id="4" name="Title 3"/>
          <p:cNvSpPr>
            <a:spLocks noGrp="1"/>
          </p:cNvSpPr>
          <p:nvPr>
            <p:ph type="title"/>
          </p:nvPr>
        </p:nvSpPr>
        <p:spPr/>
        <p:txBody>
          <a:bodyPr/>
          <a:lstStyle/>
          <a:p>
            <a:r>
              <a:rPr lang="en-US" dirty="0" smtClean="0"/>
              <a:t>Transformed data</a:t>
            </a:r>
            <a:endParaRPr lang="en-US" dirty="0"/>
          </a:p>
        </p:txBody>
      </p:sp>
    </p:spTree>
    <p:extLst>
      <p:ext uri="{BB962C8B-B14F-4D97-AF65-F5344CB8AC3E}">
        <p14:creationId xmlns:p14="http://schemas.microsoft.com/office/powerpoint/2010/main" val="37050671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176175" y="621437"/>
            <a:ext cx="6520025" cy="4158328"/>
          </a:xfrm>
        </p:spPr>
      </p:pic>
      <p:sp>
        <p:nvSpPr>
          <p:cNvPr id="3" name="Text Placeholder 2"/>
          <p:cNvSpPr>
            <a:spLocks noGrp="1"/>
          </p:cNvSpPr>
          <p:nvPr>
            <p:ph type="body" sz="half" idx="2"/>
          </p:nvPr>
        </p:nvSpPr>
        <p:spPr/>
        <p:txBody>
          <a:bodyPr>
            <a:normAutofit fontScale="62500" lnSpcReduction="20000"/>
          </a:bodyPr>
          <a:lstStyle/>
          <a:p>
            <a:pPr algn="l"/>
            <a:r>
              <a:rPr lang="en-US" dirty="0"/>
              <a:t>Note that # days in between Mercury retrogrades can be 108 to 126, so we are not looking for just one wave but the series of them </a:t>
            </a:r>
          </a:p>
        </p:txBody>
      </p:sp>
      <p:sp>
        <p:nvSpPr>
          <p:cNvPr id="4" name="Title 3"/>
          <p:cNvSpPr>
            <a:spLocks noGrp="1"/>
          </p:cNvSpPr>
          <p:nvPr>
            <p:ph type="title"/>
          </p:nvPr>
        </p:nvSpPr>
        <p:spPr/>
        <p:txBody>
          <a:bodyPr/>
          <a:lstStyle/>
          <a:p>
            <a:r>
              <a:rPr lang="en-US" dirty="0" smtClean="0"/>
              <a:t>Beautiful Mercury Retrograde pattern</a:t>
            </a:r>
            <a:endParaRPr lang="en-US" dirty="0"/>
          </a:p>
        </p:txBody>
      </p:sp>
    </p:spTree>
    <p:extLst>
      <p:ext uri="{BB962C8B-B14F-4D97-AF65-F5344CB8AC3E}">
        <p14:creationId xmlns:p14="http://schemas.microsoft.com/office/powerpoint/2010/main" val="2316551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685800" y="152400"/>
            <a:ext cx="7741920" cy="4838700"/>
          </a:xfrm>
        </p:spPr>
      </p:pic>
      <p:sp>
        <p:nvSpPr>
          <p:cNvPr id="3" name="Text Placeholder 2"/>
          <p:cNvSpPr>
            <a:spLocks noGrp="1"/>
          </p:cNvSpPr>
          <p:nvPr>
            <p:ph type="body" sz="half" idx="2"/>
          </p:nvPr>
        </p:nvSpPr>
        <p:spPr/>
        <p:txBody>
          <a:bodyPr>
            <a:normAutofit fontScale="77500" lnSpcReduction="20000"/>
          </a:bodyPr>
          <a:lstStyle/>
          <a:p>
            <a:r>
              <a:rPr lang="en-US" dirty="0" smtClean="0"/>
              <a:t>Represents up to </a:t>
            </a:r>
            <a:r>
              <a:rPr lang="en-US" i="1" dirty="0" smtClean="0"/>
              <a:t>13.2</a:t>
            </a:r>
            <a:r>
              <a:rPr lang="en-US" dirty="0" smtClean="0"/>
              <a:t>% increase OF chance to misspell </a:t>
            </a:r>
            <a:r>
              <a:rPr lang="en-US" i="1" dirty="0" smtClean="0"/>
              <a:t>per word</a:t>
            </a:r>
            <a:r>
              <a:rPr lang="en-US" dirty="0" smtClean="0"/>
              <a:t> during mercury retrograde!</a:t>
            </a:r>
            <a:endParaRPr lang="en-US" dirty="0"/>
          </a:p>
        </p:txBody>
      </p:sp>
      <p:sp>
        <p:nvSpPr>
          <p:cNvPr id="4" name="Title 3"/>
          <p:cNvSpPr>
            <a:spLocks noGrp="1"/>
          </p:cNvSpPr>
          <p:nvPr>
            <p:ph type="title"/>
          </p:nvPr>
        </p:nvSpPr>
        <p:spPr/>
        <p:txBody>
          <a:bodyPr/>
          <a:lstStyle/>
          <a:p>
            <a:r>
              <a:rPr lang="en-US" dirty="0" smtClean="0"/>
              <a:t>Sum of corresponding waves</a:t>
            </a:r>
            <a:endParaRPr lang="en-US" dirty="0"/>
          </a:p>
        </p:txBody>
      </p:sp>
    </p:spTree>
    <p:extLst>
      <p:ext uri="{BB962C8B-B14F-4D97-AF65-F5344CB8AC3E}">
        <p14:creationId xmlns:p14="http://schemas.microsoft.com/office/powerpoint/2010/main" val="15744757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smtClean="0"/>
              <a:t>The sound of mercury retrograde (in Amazon misspelling rates), plays 3x</a:t>
            </a:r>
            <a:endParaRPr lang="en-US" sz="2800" dirty="0"/>
          </a:p>
        </p:txBody>
      </p:sp>
      <p:pic>
        <p:nvPicPr>
          <p:cNvPr id="7" name="audioG300resampled.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95400" y="1676400"/>
            <a:ext cx="6573838" cy="4930826"/>
          </a:xfrm>
        </p:spPr>
      </p:pic>
    </p:spTree>
    <p:extLst>
      <p:ext uri="{BB962C8B-B14F-4D97-AF65-F5344CB8AC3E}">
        <p14:creationId xmlns:p14="http://schemas.microsoft.com/office/powerpoint/2010/main" val="8923192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100000">
                <p:cTn id="7" fill="hold" display="0">
                  <p:stCondLst>
                    <p:cond delay="indefinite"/>
                  </p:stCondLst>
                </p:cTn>
                <p:tgtEl>
                  <p:spTgt spid="7"/>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1953</TotalTime>
  <Words>635</Words>
  <Application>Microsoft Office PowerPoint</Application>
  <PresentationFormat>On-screen Show (4:3)</PresentationFormat>
  <Paragraphs>44</Paragraphs>
  <Slides>15</Slides>
  <Notes>0</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Apothecary</vt:lpstr>
      <vt:lpstr>Mercury Retrograde, Amazon Review Misspellings, and AI</vt:lpstr>
      <vt:lpstr>The Flow</vt:lpstr>
      <vt:lpstr>The top 100 Misspelled Words</vt:lpstr>
      <vt:lpstr>The number of reviews per day</vt:lpstr>
      <vt:lpstr>The misspelling rate data per word</vt:lpstr>
      <vt:lpstr>Transformed data</vt:lpstr>
      <vt:lpstr>Beautiful Mercury Retrograde pattern</vt:lpstr>
      <vt:lpstr>Sum of corresponding waves</vt:lpstr>
      <vt:lpstr>The sound of mercury retrograde (in Amazon misspelling rates), plays 3x</vt:lpstr>
      <vt:lpstr>That warbling, though, suggests that mercury retrograde may be interacting with one or more other things </vt:lpstr>
      <vt:lpstr>Why, yes it can!</vt:lpstr>
      <vt:lpstr>effects on Misspelling rate: coefficients in linear regression</vt:lpstr>
      <vt:lpstr>Some more Details</vt:lpstr>
      <vt:lpstr>Summary: Two Big Things/Firsts happened today</vt:lpstr>
      <vt:lpstr>Questions? Comments?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Mercury Retrograde Correlates with Amazon Review Misspellings, Helping to Build a More Accurate Misspellings Predictor Using Only Astronomy</dc:title>
  <dc:creator>Renay Oshop</dc:creator>
  <cp:lastModifiedBy>Renay Oshop</cp:lastModifiedBy>
  <cp:revision>112</cp:revision>
  <dcterms:created xsi:type="dcterms:W3CDTF">2006-08-16T00:00:00Z</dcterms:created>
  <dcterms:modified xsi:type="dcterms:W3CDTF">2018-02-02T20:06:07Z</dcterms:modified>
</cp:coreProperties>
</file>